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83" r:id="rId4"/>
    <p:sldId id="276" r:id="rId5"/>
    <p:sldId id="259" r:id="rId6"/>
    <p:sldId id="277" r:id="rId7"/>
    <p:sldId id="261" r:id="rId8"/>
    <p:sldId id="279" r:id="rId9"/>
    <p:sldId id="264" r:id="rId10"/>
    <p:sldId id="265" r:id="rId11"/>
    <p:sldId id="266" r:id="rId12"/>
    <p:sldId id="284" r:id="rId13"/>
    <p:sldId id="257" r:id="rId14"/>
    <p:sldId id="267" r:id="rId15"/>
    <p:sldId id="268" r:id="rId16"/>
    <p:sldId id="286" r:id="rId17"/>
    <p:sldId id="269" r:id="rId18"/>
    <p:sldId id="258" r:id="rId19"/>
    <p:sldId id="270" r:id="rId20"/>
    <p:sldId id="275" r:id="rId21"/>
    <p:sldId id="271" r:id="rId22"/>
    <p:sldId id="272" r:id="rId23"/>
    <p:sldId id="273" r:id="rId24"/>
    <p:sldId id="274" r:id="rId25"/>
    <p:sldId id="285" r:id="rId26"/>
    <p:sldId id="281" r:id="rId27"/>
    <p:sldId id="282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795FD-17B7-4D3C-96B3-32E890136C42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en-GB"/>
        </a:p>
      </dgm:t>
    </dgm:pt>
    <dgm:pt modelId="{67432CFE-CA9E-4361-8DF5-6D2660FA95B6}">
      <dgm:prSet custT="1"/>
      <dgm:spPr/>
      <dgm:t>
        <a:bodyPr/>
        <a:lstStyle/>
        <a:p>
          <a:pPr algn="ctr" rtl="0"/>
          <a:r>
            <a:rPr lang="en-GB" sz="2400" baseline="0" dirty="0" smtClean="0"/>
            <a:t>So I went in with a bone of complaint, if you like</a:t>
          </a:r>
          <a:endParaRPr lang="en-GB" sz="2400" baseline="0" dirty="0"/>
        </a:p>
      </dgm:t>
    </dgm:pt>
    <dgm:pt modelId="{99FBDBA6-9FD8-4650-A6B9-AAE802E5EED3}" type="parTrans" cxnId="{CFF93EAC-52D6-428C-A58E-F4090C15F9D5}">
      <dgm:prSet/>
      <dgm:spPr/>
      <dgm:t>
        <a:bodyPr/>
        <a:lstStyle/>
        <a:p>
          <a:endParaRPr lang="en-GB"/>
        </a:p>
      </dgm:t>
    </dgm:pt>
    <dgm:pt modelId="{4899660A-F0E4-4B0D-8117-5936EFB2EEB5}" type="sibTrans" cxnId="{CFF93EAC-52D6-428C-A58E-F4090C15F9D5}">
      <dgm:prSet/>
      <dgm:spPr/>
      <dgm:t>
        <a:bodyPr/>
        <a:lstStyle/>
        <a:p>
          <a:endParaRPr lang="en-GB"/>
        </a:p>
      </dgm:t>
    </dgm:pt>
    <dgm:pt modelId="{56D81976-AA06-4228-9D5C-9F69AA176A5B}" type="pres">
      <dgm:prSet presAssocID="{866795FD-17B7-4D3C-96B3-32E890136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FA183-5072-40C7-8A43-24C68DC5D3DC}" type="pres">
      <dgm:prSet presAssocID="{67432CFE-CA9E-4361-8DF5-6D2660FA95B6}" presName="parentText" presStyleLbl="node1" presStyleIdx="0" presStyleCnt="1" custLinFactNeighborY="1289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46CB1D-5E3B-4890-914F-5A6FED7469B4}" type="presOf" srcId="{67432CFE-CA9E-4361-8DF5-6D2660FA95B6}" destId="{C2AFA183-5072-40C7-8A43-24C68DC5D3DC}" srcOrd="0" destOrd="0" presId="urn:microsoft.com/office/officeart/2005/8/layout/vList2"/>
    <dgm:cxn modelId="{5E04CA41-C576-4E51-BA2E-76A2E8D3442C}" type="presOf" srcId="{866795FD-17B7-4D3C-96B3-32E890136C42}" destId="{56D81976-AA06-4228-9D5C-9F69AA176A5B}" srcOrd="0" destOrd="0" presId="urn:microsoft.com/office/officeart/2005/8/layout/vList2"/>
    <dgm:cxn modelId="{CFF93EAC-52D6-428C-A58E-F4090C15F9D5}" srcId="{866795FD-17B7-4D3C-96B3-32E890136C42}" destId="{67432CFE-CA9E-4361-8DF5-6D2660FA95B6}" srcOrd="0" destOrd="0" parTransId="{99FBDBA6-9FD8-4650-A6B9-AAE802E5EED3}" sibTransId="{4899660A-F0E4-4B0D-8117-5936EFB2EEB5}"/>
    <dgm:cxn modelId="{CEAE665A-6BCA-4EBD-9B42-354B56EBE8D9}" type="presParOf" srcId="{56D81976-AA06-4228-9D5C-9F69AA176A5B}" destId="{C2AFA183-5072-40C7-8A43-24C68DC5D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795FD-17B7-4D3C-96B3-32E890136C42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en-GB"/>
        </a:p>
      </dgm:t>
    </dgm:pt>
    <dgm:pt modelId="{67432CFE-CA9E-4361-8DF5-6D2660FA95B6}">
      <dgm:prSet custT="1"/>
      <dgm:spPr/>
      <dgm:t>
        <a:bodyPr/>
        <a:lstStyle/>
        <a:p>
          <a:pPr algn="ctr" rtl="0"/>
          <a:r>
            <a:rPr lang="en-GB" sz="2400" baseline="0" dirty="0" smtClean="0"/>
            <a:t>If you like I can negotiate something on that</a:t>
          </a:r>
          <a:endParaRPr lang="en-GB" sz="2400" baseline="0" dirty="0"/>
        </a:p>
      </dgm:t>
    </dgm:pt>
    <dgm:pt modelId="{99FBDBA6-9FD8-4650-A6B9-AAE802E5EED3}" type="parTrans" cxnId="{CFF93EAC-52D6-428C-A58E-F4090C15F9D5}">
      <dgm:prSet/>
      <dgm:spPr/>
      <dgm:t>
        <a:bodyPr/>
        <a:lstStyle/>
        <a:p>
          <a:endParaRPr lang="en-GB"/>
        </a:p>
      </dgm:t>
    </dgm:pt>
    <dgm:pt modelId="{4899660A-F0E4-4B0D-8117-5936EFB2EEB5}" type="sibTrans" cxnId="{CFF93EAC-52D6-428C-A58E-F4090C15F9D5}">
      <dgm:prSet/>
      <dgm:spPr/>
      <dgm:t>
        <a:bodyPr/>
        <a:lstStyle/>
        <a:p>
          <a:endParaRPr lang="en-GB"/>
        </a:p>
      </dgm:t>
    </dgm:pt>
    <dgm:pt modelId="{56D81976-AA06-4228-9D5C-9F69AA176A5B}" type="pres">
      <dgm:prSet presAssocID="{866795FD-17B7-4D3C-96B3-32E890136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FA183-5072-40C7-8A43-24C68DC5D3DC}" type="pres">
      <dgm:prSet presAssocID="{67432CFE-CA9E-4361-8DF5-6D2660FA95B6}" presName="parentText" presStyleLbl="node1" presStyleIdx="0" presStyleCnt="1" custScaleY="55760" custLinFactNeighborY="1289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323462-3DC8-49D3-B167-2AFFFD0926D1}" type="presOf" srcId="{866795FD-17B7-4D3C-96B3-32E890136C42}" destId="{56D81976-AA06-4228-9D5C-9F69AA176A5B}" srcOrd="0" destOrd="0" presId="urn:microsoft.com/office/officeart/2005/8/layout/vList2"/>
    <dgm:cxn modelId="{432FBA1D-D489-4F54-A5EB-8E7548DD0746}" type="presOf" srcId="{67432CFE-CA9E-4361-8DF5-6D2660FA95B6}" destId="{C2AFA183-5072-40C7-8A43-24C68DC5D3DC}" srcOrd="0" destOrd="0" presId="urn:microsoft.com/office/officeart/2005/8/layout/vList2"/>
    <dgm:cxn modelId="{CFF93EAC-52D6-428C-A58E-F4090C15F9D5}" srcId="{866795FD-17B7-4D3C-96B3-32E890136C42}" destId="{67432CFE-CA9E-4361-8DF5-6D2660FA95B6}" srcOrd="0" destOrd="0" parTransId="{99FBDBA6-9FD8-4650-A6B9-AAE802E5EED3}" sibTransId="{4899660A-F0E4-4B0D-8117-5936EFB2EEB5}"/>
    <dgm:cxn modelId="{87AEA0C0-8E74-4705-A55F-DE5C0E79E157}" type="presParOf" srcId="{56D81976-AA06-4228-9D5C-9F69AA176A5B}" destId="{C2AFA183-5072-40C7-8A43-24C68DC5D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6795FD-17B7-4D3C-96B3-32E890136C42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en-GB"/>
        </a:p>
      </dgm:t>
    </dgm:pt>
    <dgm:pt modelId="{67432CFE-CA9E-4361-8DF5-6D2660FA95B6}">
      <dgm:prSet custT="1"/>
      <dgm:spPr/>
      <dgm:t>
        <a:bodyPr/>
        <a:lstStyle/>
        <a:p>
          <a:pPr algn="ctr" rtl="0"/>
          <a:r>
            <a:rPr lang="en-GB" sz="1800" baseline="0" dirty="0" smtClean="0"/>
            <a:t>And that is the “prosodic effect” if you like of the liquids in these words</a:t>
          </a:r>
          <a:endParaRPr lang="en-GB" sz="1800" baseline="0" dirty="0"/>
        </a:p>
      </dgm:t>
    </dgm:pt>
    <dgm:pt modelId="{99FBDBA6-9FD8-4650-A6B9-AAE802E5EED3}" type="parTrans" cxnId="{CFF93EAC-52D6-428C-A58E-F4090C15F9D5}">
      <dgm:prSet/>
      <dgm:spPr/>
      <dgm:t>
        <a:bodyPr/>
        <a:lstStyle/>
        <a:p>
          <a:endParaRPr lang="en-GB"/>
        </a:p>
      </dgm:t>
    </dgm:pt>
    <dgm:pt modelId="{4899660A-F0E4-4B0D-8117-5936EFB2EEB5}" type="sibTrans" cxnId="{CFF93EAC-52D6-428C-A58E-F4090C15F9D5}">
      <dgm:prSet/>
      <dgm:spPr/>
      <dgm:t>
        <a:bodyPr/>
        <a:lstStyle/>
        <a:p>
          <a:endParaRPr lang="en-GB"/>
        </a:p>
      </dgm:t>
    </dgm:pt>
    <dgm:pt modelId="{56D81976-AA06-4228-9D5C-9F69AA176A5B}" type="pres">
      <dgm:prSet presAssocID="{866795FD-17B7-4D3C-96B3-32E890136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FA183-5072-40C7-8A43-24C68DC5D3DC}" type="pres">
      <dgm:prSet presAssocID="{67432CFE-CA9E-4361-8DF5-6D2660FA95B6}" presName="parentText" presStyleLbl="node1" presStyleIdx="0" presStyleCnt="1" custLinFactNeighborY="-1081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686657-EAFC-48BD-BE7D-0816124CAB8D}" type="presOf" srcId="{67432CFE-CA9E-4361-8DF5-6D2660FA95B6}" destId="{C2AFA183-5072-40C7-8A43-24C68DC5D3DC}" srcOrd="0" destOrd="0" presId="urn:microsoft.com/office/officeart/2005/8/layout/vList2"/>
    <dgm:cxn modelId="{CFF93EAC-52D6-428C-A58E-F4090C15F9D5}" srcId="{866795FD-17B7-4D3C-96B3-32E890136C42}" destId="{67432CFE-CA9E-4361-8DF5-6D2660FA95B6}" srcOrd="0" destOrd="0" parTransId="{99FBDBA6-9FD8-4650-A6B9-AAE802E5EED3}" sibTransId="{4899660A-F0E4-4B0D-8117-5936EFB2EEB5}"/>
    <dgm:cxn modelId="{BD4068D9-221C-4843-A11D-59AB4E8C4A3A}" type="presOf" srcId="{866795FD-17B7-4D3C-96B3-32E890136C42}" destId="{56D81976-AA06-4228-9D5C-9F69AA176A5B}" srcOrd="0" destOrd="0" presId="urn:microsoft.com/office/officeart/2005/8/layout/vList2"/>
    <dgm:cxn modelId="{3C8E41A2-4D6C-4DE0-8D78-37CD1E9100B9}" type="presParOf" srcId="{56D81976-AA06-4228-9D5C-9F69AA176A5B}" destId="{C2AFA183-5072-40C7-8A43-24C68DC5D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795FD-17B7-4D3C-96B3-32E890136C42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en-GB"/>
        </a:p>
      </dgm:t>
    </dgm:pt>
    <dgm:pt modelId="{67432CFE-CA9E-4361-8DF5-6D2660FA95B6}">
      <dgm:prSet custT="1"/>
      <dgm:spPr/>
      <dgm:t>
        <a:bodyPr/>
        <a:lstStyle/>
        <a:p>
          <a:pPr algn="ctr" rtl="0"/>
          <a:r>
            <a:rPr lang="en-GB" sz="1800" baseline="0" dirty="0" smtClean="0"/>
            <a:t>More and more people are being if you like “forced” into the private sector</a:t>
          </a:r>
          <a:endParaRPr lang="en-GB" sz="1800" baseline="0" dirty="0"/>
        </a:p>
      </dgm:t>
    </dgm:pt>
    <dgm:pt modelId="{99FBDBA6-9FD8-4650-A6B9-AAE802E5EED3}" type="parTrans" cxnId="{CFF93EAC-52D6-428C-A58E-F4090C15F9D5}">
      <dgm:prSet/>
      <dgm:spPr/>
      <dgm:t>
        <a:bodyPr/>
        <a:lstStyle/>
        <a:p>
          <a:endParaRPr lang="en-GB"/>
        </a:p>
      </dgm:t>
    </dgm:pt>
    <dgm:pt modelId="{4899660A-F0E4-4B0D-8117-5936EFB2EEB5}" type="sibTrans" cxnId="{CFF93EAC-52D6-428C-A58E-F4090C15F9D5}">
      <dgm:prSet/>
      <dgm:spPr/>
      <dgm:t>
        <a:bodyPr/>
        <a:lstStyle/>
        <a:p>
          <a:endParaRPr lang="en-GB"/>
        </a:p>
      </dgm:t>
    </dgm:pt>
    <dgm:pt modelId="{56D81976-AA06-4228-9D5C-9F69AA176A5B}" type="pres">
      <dgm:prSet presAssocID="{866795FD-17B7-4D3C-96B3-32E890136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FA183-5072-40C7-8A43-24C68DC5D3DC}" type="pres">
      <dgm:prSet presAssocID="{67432CFE-CA9E-4361-8DF5-6D2660FA95B6}" presName="parentText" presStyleLbl="node1" presStyleIdx="0" presStyleCnt="1" custLinFactNeighborX="4587" custLinFactNeighborY="-839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24CBCE-A30F-442D-81ED-4A9DB95E6089}" type="presOf" srcId="{866795FD-17B7-4D3C-96B3-32E890136C42}" destId="{56D81976-AA06-4228-9D5C-9F69AA176A5B}" srcOrd="0" destOrd="0" presId="urn:microsoft.com/office/officeart/2005/8/layout/vList2"/>
    <dgm:cxn modelId="{CFF93EAC-52D6-428C-A58E-F4090C15F9D5}" srcId="{866795FD-17B7-4D3C-96B3-32E890136C42}" destId="{67432CFE-CA9E-4361-8DF5-6D2660FA95B6}" srcOrd="0" destOrd="0" parTransId="{99FBDBA6-9FD8-4650-A6B9-AAE802E5EED3}" sibTransId="{4899660A-F0E4-4B0D-8117-5936EFB2EEB5}"/>
    <dgm:cxn modelId="{DD30409A-EB7A-4474-80CD-EA5B03DA55D6}" type="presOf" srcId="{67432CFE-CA9E-4361-8DF5-6D2660FA95B6}" destId="{C2AFA183-5072-40C7-8A43-24C68DC5D3DC}" srcOrd="0" destOrd="0" presId="urn:microsoft.com/office/officeart/2005/8/layout/vList2"/>
    <dgm:cxn modelId="{0241BD59-0A75-48FA-BC6A-BECF0FD04CAC}" type="presParOf" srcId="{56D81976-AA06-4228-9D5C-9F69AA176A5B}" destId="{C2AFA183-5072-40C7-8A43-24C68DC5D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6795FD-17B7-4D3C-96B3-32E890136C42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/>
      <dgm:spPr/>
      <dgm:t>
        <a:bodyPr/>
        <a:lstStyle/>
        <a:p>
          <a:endParaRPr lang="en-GB"/>
        </a:p>
      </dgm:t>
    </dgm:pt>
    <dgm:pt modelId="{67432CFE-CA9E-4361-8DF5-6D2660FA95B6}">
      <dgm:prSet/>
      <dgm:spPr/>
      <dgm:t>
        <a:bodyPr/>
        <a:lstStyle/>
        <a:p>
          <a:pPr algn="ctr" rtl="0"/>
          <a:r>
            <a:rPr lang="en-GB" dirty="0" smtClean="0"/>
            <a:t>It is still “peanuts”, if you’ll pardon the expression</a:t>
          </a:r>
          <a:endParaRPr lang="en-GB" dirty="0"/>
        </a:p>
      </dgm:t>
    </dgm:pt>
    <dgm:pt modelId="{99FBDBA6-9FD8-4650-A6B9-AAE802E5EED3}" type="parTrans" cxnId="{CFF93EAC-52D6-428C-A58E-F4090C15F9D5}">
      <dgm:prSet/>
      <dgm:spPr/>
      <dgm:t>
        <a:bodyPr/>
        <a:lstStyle/>
        <a:p>
          <a:endParaRPr lang="en-GB"/>
        </a:p>
      </dgm:t>
    </dgm:pt>
    <dgm:pt modelId="{4899660A-F0E4-4B0D-8117-5936EFB2EEB5}" type="sibTrans" cxnId="{CFF93EAC-52D6-428C-A58E-F4090C15F9D5}">
      <dgm:prSet/>
      <dgm:spPr/>
      <dgm:t>
        <a:bodyPr/>
        <a:lstStyle/>
        <a:p>
          <a:endParaRPr lang="en-GB"/>
        </a:p>
      </dgm:t>
    </dgm:pt>
    <dgm:pt modelId="{56D81976-AA06-4228-9D5C-9F69AA176A5B}" type="pres">
      <dgm:prSet presAssocID="{866795FD-17B7-4D3C-96B3-32E890136C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AFA183-5072-40C7-8A43-24C68DC5D3DC}" type="pres">
      <dgm:prSet presAssocID="{67432CFE-CA9E-4361-8DF5-6D2660FA95B6}" presName="parentText" presStyleLbl="node1" presStyleIdx="0" presStyleCnt="1" custLinFactNeighborY="1289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73D6491-025B-4EBE-AD07-50C9A6976540}" type="presOf" srcId="{866795FD-17B7-4D3C-96B3-32E890136C42}" destId="{56D81976-AA06-4228-9D5C-9F69AA176A5B}" srcOrd="0" destOrd="0" presId="urn:microsoft.com/office/officeart/2005/8/layout/vList2"/>
    <dgm:cxn modelId="{F482FF52-95FE-4B48-80D3-DB3F030E6A64}" type="presOf" srcId="{67432CFE-CA9E-4361-8DF5-6D2660FA95B6}" destId="{C2AFA183-5072-40C7-8A43-24C68DC5D3DC}" srcOrd="0" destOrd="0" presId="urn:microsoft.com/office/officeart/2005/8/layout/vList2"/>
    <dgm:cxn modelId="{CFF93EAC-52D6-428C-A58E-F4090C15F9D5}" srcId="{866795FD-17B7-4D3C-96B3-32E890136C42}" destId="{67432CFE-CA9E-4361-8DF5-6D2660FA95B6}" srcOrd="0" destOrd="0" parTransId="{99FBDBA6-9FD8-4650-A6B9-AAE802E5EED3}" sibTransId="{4899660A-F0E4-4B0D-8117-5936EFB2EEB5}"/>
    <dgm:cxn modelId="{8C0ACBEE-4FD2-49E2-A72E-437BB1F06FFF}" type="presParOf" srcId="{56D81976-AA06-4228-9D5C-9F69AA176A5B}" destId="{C2AFA183-5072-40C7-8A43-24C68DC5D3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E7BC18-1771-4A8B-9045-69956AA2D782}" type="doc">
      <dgm:prSet loTypeId="urn:microsoft.com/office/officeart/2005/8/layout/vList2" loCatId="list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en-GB"/>
        </a:p>
      </dgm:t>
    </dgm:pt>
    <dgm:pt modelId="{90AB991C-928A-457D-9563-B3D7E49FF81C}">
      <dgm:prSet phldrT="[Text]"/>
      <dgm:spPr/>
      <dgm:t>
        <a:bodyPr/>
        <a:lstStyle/>
        <a:p>
          <a:pPr algn="ctr"/>
          <a:r>
            <a:rPr lang="en-GB" baseline="0" dirty="0" smtClean="0"/>
            <a:t>I heard of the father and son in the other regiment, the </a:t>
          </a:r>
          <a:r>
            <a:rPr lang="en-GB" baseline="0" dirty="0" err="1" smtClean="0"/>
            <a:t>Slashers</a:t>
          </a:r>
          <a:r>
            <a:rPr lang="en-GB" baseline="0" dirty="0" smtClean="0"/>
            <a:t> if you please, being carried up drunk to bed (Thackeray 1848)</a:t>
          </a:r>
          <a:endParaRPr lang="en-GB" baseline="0" dirty="0"/>
        </a:p>
      </dgm:t>
    </dgm:pt>
    <dgm:pt modelId="{6FBB048B-F1BF-4756-A5F2-2786604ABA6E}" type="parTrans" cxnId="{1F1324E0-68AB-49AF-9C29-27D1CBCFD35D}">
      <dgm:prSet/>
      <dgm:spPr/>
      <dgm:t>
        <a:bodyPr/>
        <a:lstStyle/>
        <a:p>
          <a:endParaRPr lang="en-GB"/>
        </a:p>
      </dgm:t>
    </dgm:pt>
    <dgm:pt modelId="{2211FA1B-61A8-4A83-955C-3B37B311C716}" type="sibTrans" cxnId="{1F1324E0-68AB-49AF-9C29-27D1CBCFD35D}">
      <dgm:prSet/>
      <dgm:spPr/>
      <dgm:t>
        <a:bodyPr/>
        <a:lstStyle/>
        <a:p>
          <a:endParaRPr lang="en-GB"/>
        </a:p>
      </dgm:t>
    </dgm:pt>
    <dgm:pt modelId="{250EB0B7-8BE1-4A1D-B8C1-473C498DC329}" type="pres">
      <dgm:prSet presAssocID="{34E7BC18-1771-4A8B-9045-69956AA2D7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CD487D-42DC-47EB-8913-357D01079849}" type="pres">
      <dgm:prSet presAssocID="{90AB991C-928A-457D-9563-B3D7E49FF81C}" presName="parentText" presStyleLbl="node1" presStyleIdx="0" presStyleCnt="1" custScaleY="14411" custLinFactNeighborY="-305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F1324E0-68AB-49AF-9C29-27D1CBCFD35D}" srcId="{34E7BC18-1771-4A8B-9045-69956AA2D782}" destId="{90AB991C-928A-457D-9563-B3D7E49FF81C}" srcOrd="0" destOrd="0" parTransId="{6FBB048B-F1BF-4756-A5F2-2786604ABA6E}" sibTransId="{2211FA1B-61A8-4A83-955C-3B37B311C716}"/>
    <dgm:cxn modelId="{0DB45BB2-3BC6-450A-A810-4ED9B79C3B1E}" type="presOf" srcId="{90AB991C-928A-457D-9563-B3D7E49FF81C}" destId="{31CD487D-42DC-47EB-8913-357D01079849}" srcOrd="0" destOrd="0" presId="urn:microsoft.com/office/officeart/2005/8/layout/vList2"/>
    <dgm:cxn modelId="{05F94B62-E93E-4724-BF30-7A33ED4DFB55}" type="presOf" srcId="{34E7BC18-1771-4A8B-9045-69956AA2D782}" destId="{250EB0B7-8BE1-4A1D-B8C1-473C498DC329}" srcOrd="0" destOrd="0" presId="urn:microsoft.com/office/officeart/2005/8/layout/vList2"/>
    <dgm:cxn modelId="{FA27830A-909D-4DB6-8FCE-7F2F624BF719}" type="presParOf" srcId="{250EB0B7-8BE1-4A1D-B8C1-473C498DC329}" destId="{31CD487D-42DC-47EB-8913-357D010798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C73C984D-E027-4052-AF8F-698F838C03A4}" type="datetimeFigureOut">
              <a:rPr lang="en-US"/>
              <a:pPr/>
              <a:t>7/28/2013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DAAFCF42-D213-4963-B768-E7107671297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34" charset="0"/>
              </a:defRPr>
            </a:lvl1pPr>
          </a:lstStyle>
          <a:p>
            <a:fld id="{F8CFFA56-597B-42B5-9E33-EC10E39CF6CC}" type="datetimeFigureOut">
              <a:rPr lang="en-US"/>
              <a:pPr/>
              <a:t>7/28/2013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Calibri" pitchFamily="34" charset="0"/>
              </a:defRPr>
            </a:lvl1pPr>
          </a:lstStyle>
          <a:p>
            <a:fld id="{B393990E-2DAF-400A-995A-CCE9895990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8808A-F1A9-44F5-B145-E35679EE5460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BD125-87DC-4465-82A6-7519928C7D38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0B882-CB3D-4424-813D-BD6C68AF0518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47257-F9BC-4245-B2E7-9D7EDB0F270A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A924B-2D3A-4431-8F5C-063CFDE8AC85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EFCE3-9F94-45AA-8AA1-8BF72194FA6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C6D3A-F9B6-4A2E-BF0B-B95CF7591C6D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988AD-74F5-4221-8FFE-F3904E9A9939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51139-9575-44B1-ACD6-7C9F576D7E6A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2D481-F9EF-45E5-9822-2E2453D981DA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1EF79-DEDF-4085-A069-880BE38FCCC5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187D3-8C5F-41CE-881D-78973506EC75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BC6C7-ADAB-4022-9C27-91D344349487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EC856-D973-42E0-905B-6126734C11DD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3C2F2-111C-4257-B461-6551599F188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D170EB-706D-4223-95CE-514D7FB89084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378648-8763-4057-BA82-8C694A7CD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24C4-A6DD-4C27-B3DF-7A9A222C957C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D4BC-486B-4A30-BD6C-BC6AA59041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8F31-111D-4AE3-A676-AEAED93FC462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AD75-736C-43C0-87D4-20B0AC88D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B50E-C5A3-4CE8-95F9-760122645179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6A89-4580-4CCC-A2CD-AA4E9F23CA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B15A0-337A-472B-BDFC-63B22EF5F797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9B4CD-D46E-4301-AC79-59D3FC8A30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773DFB-DA53-4576-9BA5-0817F40DFD26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2F2A4-37C4-48FE-A1B6-B7924C00F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B5E2B6-07A6-4E52-BA14-BEBE89BE9D9B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6BC7C-F579-456D-A5B3-5FCDA762E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522D12-666F-4261-8422-F1FBCF552179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A3037-251C-4810-9CE8-51B09B74D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C481-8306-4313-86DC-BA129414E441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D85-5779-4ACC-95BF-28208E89E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E248DA-87AC-4F35-B279-3C7CAA6C4DC0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56C6B-EE07-4BBC-9E9B-86169D08D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A686BB-CBA3-44C2-8CC6-F401207525D0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5E89F2-6994-4464-BCCA-8A4DB5F59C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1C000C0-B048-49C6-B895-C3A529CE5511}" type="datetimeFigureOut">
              <a:rPr lang="en-US"/>
              <a:pPr>
                <a:defRPr/>
              </a:pPr>
              <a:t>7/28/2013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42ECA55-A24E-4559-8B38-202538059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3" r:id="rId2"/>
    <p:sldLayoutId id="2147484105" r:id="rId3"/>
    <p:sldLayoutId id="2147484106" r:id="rId4"/>
    <p:sldLayoutId id="2147484107" r:id="rId5"/>
    <p:sldLayoutId id="2147484108" r:id="rId6"/>
    <p:sldLayoutId id="2147484102" r:id="rId7"/>
    <p:sldLayoutId id="2147484109" r:id="rId8"/>
    <p:sldLayoutId id="2147484110" r:id="rId9"/>
    <p:sldLayoutId id="2147484101" r:id="rId10"/>
    <p:sldLayoutId id="21474841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Conditional expressions: the case of </a:t>
            </a:r>
            <a:r>
              <a:rPr lang="en-GB" dirty="0" err="1" smtClean="0"/>
              <a:t>metalinguistic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i="1" dirty="0" smtClean="0"/>
              <a:t>if you like</a:t>
            </a:r>
            <a:endParaRPr lang="en-GB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GB" sz="2500" smtClean="0"/>
              <a:t>Chi-Hé Elder</a:t>
            </a:r>
          </a:p>
          <a:p>
            <a:pPr marR="0" eaLnBrk="1" hangingPunct="1">
              <a:lnSpc>
                <a:spcPct val="80000"/>
              </a:lnSpc>
            </a:pPr>
            <a:r>
              <a:rPr lang="en-GB" sz="2500" smtClean="0"/>
              <a:t>University of Cambridge</a:t>
            </a:r>
          </a:p>
          <a:p>
            <a:pPr marR="0" eaLnBrk="1" hangingPunct="1">
              <a:lnSpc>
                <a:spcPct val="80000"/>
              </a:lnSpc>
            </a:pPr>
            <a:r>
              <a:rPr lang="en-GB" sz="2500" smtClean="0"/>
              <a:t>19 October 2012</a:t>
            </a:r>
          </a:p>
          <a:p>
            <a:pPr marR="0" eaLnBrk="1" hangingPunct="1">
              <a:lnSpc>
                <a:spcPct val="80000"/>
              </a:lnSpc>
            </a:pPr>
            <a:endParaRPr lang="en-GB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305425"/>
          </a:xfrm>
        </p:spPr>
        <p:txBody>
          <a:bodyPr/>
          <a:lstStyle/>
          <a:p>
            <a:pPr eaLnBrk="1" hangingPunct="1"/>
            <a:r>
              <a:rPr lang="en-GB" smtClean="0"/>
              <a:t>Declerck &amp; Reed (2001) include </a:t>
            </a:r>
            <a:r>
              <a:rPr lang="en-GB" i="1" smtClean="0"/>
              <a:t>if you like</a:t>
            </a:r>
            <a:r>
              <a:rPr lang="en-GB" smtClean="0"/>
              <a:t> in the same class as utterances with a full phrase in the antecedent</a:t>
            </a:r>
          </a:p>
          <a:p>
            <a:pPr eaLnBrk="1" hangingPunct="1"/>
            <a:r>
              <a:rPr lang="en-GB" smtClean="0"/>
              <a:t>Taking </a:t>
            </a:r>
            <a:r>
              <a:rPr lang="en-GB" i="1" smtClean="0"/>
              <a:t>if you like</a:t>
            </a:r>
            <a:r>
              <a:rPr lang="en-GB" smtClean="0"/>
              <a:t> as short for ‘if you accept the expression’, </a:t>
            </a:r>
            <a:r>
              <a:rPr lang="en-GB" i="1" smtClean="0"/>
              <a:t>if you like</a:t>
            </a:r>
            <a:r>
              <a:rPr lang="en-GB" smtClean="0"/>
              <a:t> satisfies criteria for introducing a conditional</a:t>
            </a:r>
          </a:p>
          <a:p>
            <a:pPr eaLnBrk="1" hangingPunct="1"/>
            <a:r>
              <a:rPr lang="en-GB" smtClean="0"/>
              <a:t>Bach (1995): performative verbs retain ‘literal’ truth-evaluable meaning, but meaning is ‘standardized’ </a:t>
            </a:r>
          </a:p>
          <a:p>
            <a:pPr lvl="1" eaLnBrk="1" hangingPunct="1"/>
            <a:r>
              <a:rPr lang="en-GB" smtClean="0"/>
              <a:t>e.g. “I hereby order you to leave”</a:t>
            </a:r>
          </a:p>
          <a:p>
            <a:pPr eaLnBrk="1" hangingPunct="1">
              <a:buFont typeface="Wingdings 3" pitchFamily="18" charset="2"/>
              <a:buNone/>
            </a:pPr>
            <a:endParaRPr lang="en-GB" sz="1500" i="1" smtClean="0"/>
          </a:p>
          <a:p>
            <a:pPr eaLnBrk="1" hangingPunct="1">
              <a:buFont typeface="Wingdings 3" pitchFamily="18" charset="2"/>
              <a:buNone/>
            </a:pPr>
            <a:r>
              <a:rPr lang="en-GB" i="1" smtClean="0"/>
              <a:t>                  if you like</a:t>
            </a:r>
            <a:r>
              <a:rPr lang="en-GB" smtClean="0"/>
              <a:t> is a standardized phrase?</a:t>
            </a:r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Standardized expression?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1916094" y="5991225"/>
            <a:ext cx="500062" cy="42862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Bach (1995): a phrase is ‘conventionalized’ when the pragmatic effect is only recognised through mutual understanding of that effect</a:t>
            </a:r>
          </a:p>
          <a:p>
            <a:pPr eaLnBrk="1" hangingPunct="1"/>
            <a:r>
              <a:rPr lang="en-GB" smtClean="0"/>
              <a:t>If no conditionality is recognised by speakers, and only the metalinguistic effect can be recovered, </a:t>
            </a:r>
            <a:r>
              <a:rPr lang="en-GB" i="1" smtClean="0"/>
              <a:t>if you like</a:t>
            </a:r>
            <a:r>
              <a:rPr lang="en-GB" smtClean="0"/>
              <a:t> does not have truth-evaluable content</a:t>
            </a:r>
          </a:p>
          <a:p>
            <a:pPr eaLnBrk="1" hangingPunct="1"/>
            <a:r>
              <a:rPr lang="en-GB" i="1" smtClean="0"/>
              <a:t>If you like</a:t>
            </a:r>
            <a:r>
              <a:rPr lang="en-GB" smtClean="0"/>
              <a:t> is a conventionalized phrase?</a:t>
            </a:r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…or conventionalized?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smtClean="0"/>
              <a:t>If you like </a:t>
            </a:r>
            <a:r>
              <a:rPr lang="en-GB" smtClean="0"/>
              <a:t>has truth-evaluable content</a:t>
            </a:r>
          </a:p>
          <a:p>
            <a:pPr lvl="1"/>
            <a:r>
              <a:rPr lang="en-GB" smtClean="0"/>
              <a:t>Elliptical for ‘if you accept the expression’</a:t>
            </a:r>
          </a:p>
          <a:p>
            <a:pPr lvl="1"/>
            <a:r>
              <a:rPr lang="en-GB" smtClean="0"/>
              <a:t>Standardized expression</a:t>
            </a:r>
          </a:p>
          <a:p>
            <a:r>
              <a:rPr lang="en-GB" i="1" smtClean="0"/>
              <a:t>If you like </a:t>
            </a:r>
            <a:r>
              <a:rPr lang="en-GB" smtClean="0"/>
              <a:t>does not have truth-evaluable content</a:t>
            </a:r>
          </a:p>
          <a:p>
            <a:pPr lvl="1"/>
            <a:r>
              <a:rPr lang="en-GB" smtClean="0"/>
              <a:t>Only metalinguistic sense is recoverable</a:t>
            </a:r>
          </a:p>
          <a:p>
            <a:pPr lvl="1"/>
            <a:r>
              <a:rPr lang="en-GB" smtClean="0"/>
              <a:t>Conventionalized expression</a:t>
            </a:r>
          </a:p>
          <a:p>
            <a:pPr lvl="1"/>
            <a:endParaRPr lang="en-GB" smtClean="0"/>
          </a:p>
          <a:p>
            <a:r>
              <a:rPr lang="en-GB" smtClean="0"/>
              <a:t>Up next: historical development of </a:t>
            </a:r>
            <a:r>
              <a:rPr lang="en-GB" i="1" smtClean="0"/>
              <a:t>if you like</a:t>
            </a:r>
            <a:endParaRPr lang="en-GB" smtClean="0"/>
          </a:p>
          <a:p>
            <a:pPr lvl="1"/>
            <a:endParaRPr lang="en-GB" smtClean="0"/>
          </a:p>
          <a:p>
            <a:pPr lvl="1"/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Taking stock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Chen (1996): </a:t>
            </a:r>
            <a:r>
              <a:rPr lang="en-GB" i="1" smtClean="0"/>
              <a:t>if you like</a:t>
            </a:r>
            <a:r>
              <a:rPr lang="en-GB" smtClean="0"/>
              <a:t> shares a similar development to </a:t>
            </a:r>
            <a:r>
              <a:rPr lang="en-GB" i="1" smtClean="0"/>
              <a:t>if you please</a:t>
            </a:r>
            <a:endParaRPr lang="en-GB" smtClean="0"/>
          </a:p>
          <a:p>
            <a:pPr eaLnBrk="1" hangingPunct="1"/>
            <a:r>
              <a:rPr lang="en-GB" i="1" smtClean="0"/>
              <a:t>If you please</a:t>
            </a:r>
            <a:r>
              <a:rPr lang="en-GB" smtClean="0"/>
              <a:t> underwent formal reduction to everyday </a:t>
            </a:r>
            <a:r>
              <a:rPr lang="en-GB" i="1" smtClean="0"/>
              <a:t>please</a:t>
            </a:r>
          </a:p>
          <a:p>
            <a:pPr eaLnBrk="1" hangingPunct="1"/>
            <a:r>
              <a:rPr lang="en-GB" i="1" smtClean="0"/>
              <a:t>If you please </a:t>
            </a:r>
            <a:r>
              <a:rPr lang="en-GB" smtClean="0"/>
              <a:t>also has a metalinguistic function which is resistant against formal reduction</a:t>
            </a:r>
          </a:p>
          <a:p>
            <a:pPr eaLnBrk="1" hangingPunct="1">
              <a:buFont typeface="Wingdings 3" pitchFamily="18" charset="2"/>
              <a:buNone/>
            </a:pPr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Historical development</a:t>
            </a:r>
            <a:endParaRPr lang="en-GB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4959" y="4686309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62550"/>
          </a:xfrm>
        </p:spPr>
        <p:txBody>
          <a:bodyPr/>
          <a:lstStyle/>
          <a:p>
            <a:pPr eaLnBrk="1" hangingPunct="1"/>
            <a:r>
              <a:rPr lang="en-GB" i="1" smtClean="0"/>
              <a:t>If you like</a:t>
            </a:r>
            <a:r>
              <a:rPr lang="en-GB" smtClean="0"/>
              <a:t> used metalinguistically since 1500s</a:t>
            </a:r>
          </a:p>
          <a:p>
            <a:pPr eaLnBrk="1" hangingPunct="1"/>
            <a:r>
              <a:rPr lang="en-GB" smtClean="0"/>
              <a:t>Like </a:t>
            </a:r>
            <a:r>
              <a:rPr lang="en-GB" i="1" smtClean="0"/>
              <a:t>if you please</a:t>
            </a:r>
            <a:r>
              <a:rPr lang="en-GB" smtClean="0"/>
              <a:t>, </a:t>
            </a:r>
            <a:r>
              <a:rPr lang="en-GB" i="1" smtClean="0"/>
              <a:t>if you like</a:t>
            </a:r>
            <a:r>
              <a:rPr lang="en-GB" smtClean="0"/>
              <a:t> did not undergo formal reduction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Chen (1996): metalinguistic uses were ‘de-conditionalized’ – there is no direct consequent conditional on </a:t>
            </a:r>
            <a:r>
              <a:rPr lang="en-GB" i="1" smtClean="0"/>
              <a:t>if</a:t>
            </a:r>
            <a:r>
              <a:rPr lang="en-GB" smtClean="0"/>
              <a:t>-clause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                           </a:t>
            </a:r>
            <a:r>
              <a:rPr lang="en-GB" i="1" smtClean="0"/>
              <a:t>if you like</a:t>
            </a:r>
            <a:r>
              <a:rPr lang="en-GB" smtClean="0"/>
              <a:t> is conventionalized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De-</a:t>
            </a:r>
            <a:r>
              <a:rPr lang="en-GB" dirty="0" err="1" smtClean="0"/>
              <a:t>conditionalization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188" y="2924175"/>
            <a:ext cx="7929562" cy="1520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One reason may be that it never lost its function as a true </a:t>
            </a:r>
            <a:r>
              <a:rPr lang="en-GB" dirty="0" err="1"/>
              <a:t>protasis</a:t>
            </a:r>
            <a:r>
              <a:rPr lang="en-GB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the other reason may be that its non-conditional use has been restricted to </a:t>
            </a:r>
            <a:r>
              <a:rPr lang="en-GB" dirty="0" err="1"/>
              <a:t>metalinguistic</a:t>
            </a:r>
            <a:r>
              <a:rPr lang="en-GB" dirty="0"/>
              <a:t> function, which […] somehow saves the conditional clause from formal reduction (Chen 1996)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57492" y="6021388"/>
            <a:ext cx="500062" cy="42862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1"/>
          <p:cNvSpPr>
            <a:spLocks noGrp="1"/>
          </p:cNvSpPr>
          <p:nvPr>
            <p:ph idx="1"/>
          </p:nvPr>
        </p:nvSpPr>
        <p:spPr>
          <a:xfrm>
            <a:off x="457200" y="1195388"/>
            <a:ext cx="8229600" cy="5091112"/>
          </a:xfrm>
        </p:spPr>
        <p:txBody>
          <a:bodyPr/>
          <a:lstStyle/>
          <a:p>
            <a:pPr eaLnBrk="1" hangingPunct="1"/>
            <a:r>
              <a:rPr lang="en-GB" i="1" smtClean="0"/>
              <a:t>If you will </a:t>
            </a:r>
            <a:r>
              <a:rPr lang="en-GB" smtClean="0"/>
              <a:t>used in same contexts as </a:t>
            </a:r>
            <a:r>
              <a:rPr lang="en-GB" i="1" smtClean="0"/>
              <a:t>if you like</a:t>
            </a:r>
          </a:p>
          <a:p>
            <a:pPr eaLnBrk="1" hangingPunct="1"/>
            <a:r>
              <a:rPr lang="en-GB" smtClean="0"/>
              <a:t>Brinton (2008): in Old English and Middle English, </a:t>
            </a:r>
            <a:r>
              <a:rPr lang="en-GB" i="1" smtClean="0"/>
              <a:t>if you will </a:t>
            </a:r>
            <a:r>
              <a:rPr lang="en-GB" smtClean="0"/>
              <a:t>was often used in directive contexts</a:t>
            </a:r>
          </a:p>
          <a:p>
            <a:pPr eaLnBrk="1" hangingPunct="1"/>
            <a:r>
              <a:rPr lang="en-GB" smtClean="0"/>
              <a:t>Elliptical for ‘if you are willing to do so’</a:t>
            </a:r>
          </a:p>
          <a:p>
            <a:pPr eaLnBrk="1" hangingPunct="1"/>
            <a:r>
              <a:rPr lang="en-GB" smtClean="0"/>
              <a:t>Also had the pragmatic sense ‘if you are willing to say so’</a:t>
            </a:r>
          </a:p>
          <a:p>
            <a:pPr eaLnBrk="1" hangingPunct="1"/>
            <a:r>
              <a:rPr lang="en-GB" smtClean="0"/>
              <a:t>How could such a semantic shift take place?</a:t>
            </a:r>
          </a:p>
          <a:p>
            <a:pPr eaLnBrk="1" hangingPunct="1"/>
            <a:endParaRPr lang="en-GB" smtClean="0"/>
          </a:p>
          <a:p>
            <a:pPr eaLnBrk="1" hangingPunct="1">
              <a:buFont typeface="Wingdings 3" pitchFamily="18" charset="2"/>
              <a:buNone/>
            </a:pPr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>If you will </a:t>
            </a:r>
            <a:endParaRPr lang="en-GB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>
                <a:effectLst/>
              </a:rPr>
              <a:t>Semantic shift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Semantic shift facilitated by: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Such examples provide a ‘bridging context’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Implicature extended beyond verbs explicitly invoking act of calling/saying</a:t>
            </a:r>
          </a:p>
          <a:p>
            <a:pPr eaLnBrk="1" hangingPunct="1"/>
            <a:r>
              <a:rPr lang="en-GB" smtClean="0"/>
              <a:t>Metalinguistic sense of </a:t>
            </a:r>
            <a:r>
              <a:rPr lang="en-GB" i="1" smtClean="0"/>
              <a:t>if you will </a:t>
            </a:r>
            <a:r>
              <a:rPr lang="en-GB" smtClean="0"/>
              <a:t>extended beyond directive contexts</a:t>
            </a:r>
          </a:p>
          <a:p>
            <a:pPr eaLnBrk="1" hangingPunct="1"/>
            <a:endParaRPr lang="en-GB" smtClean="0"/>
          </a:p>
          <a:p>
            <a:endParaRPr lang="en-GB" sz="230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750" y="3429000"/>
            <a:ext cx="8072438" cy="6969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The verb </a:t>
            </a:r>
            <a:r>
              <a:rPr lang="en-GB" i="1" dirty="0"/>
              <a:t>call </a:t>
            </a:r>
            <a:r>
              <a:rPr lang="en-GB" dirty="0"/>
              <a:t>“invites the inference that supplies the </a:t>
            </a:r>
            <a:r>
              <a:rPr lang="en-GB" dirty="0" err="1"/>
              <a:t>metalinguistic</a:t>
            </a:r>
            <a:r>
              <a:rPr lang="en-GB" dirty="0"/>
              <a:t> sense ‘if you are willing to say so’” (Brinton 2008)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4959" y="2077228"/>
            <a:ext cx="8215369" cy="673920"/>
            <a:chOff x="0" y="214315"/>
            <a:chExt cx="7855046" cy="673920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214315"/>
              <a:ext cx="7786742" cy="6739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2897" y="247213"/>
              <a:ext cx="7822149" cy="6081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000" dirty="0"/>
                <a:t>Call them if you will, Popish </a:t>
              </a:r>
              <a:r>
                <a:rPr lang="en-GB" sz="2000" dirty="0" err="1"/>
                <a:t>fooles</a:t>
              </a:r>
              <a:r>
                <a:rPr lang="en-GB" sz="2000" dirty="0"/>
                <a:t>, and </a:t>
              </a:r>
              <a:r>
                <a:rPr lang="en-GB" sz="2000" dirty="0" err="1"/>
                <a:t>addleheads</a:t>
              </a:r>
              <a:r>
                <a:rPr lang="en-GB" sz="2000" dirty="0"/>
                <a:t> (1641 ‘</a:t>
              </a:r>
              <a:r>
                <a:rPr lang="en-GB" sz="2000" dirty="0" err="1"/>
                <a:t>Smectymnuus</a:t>
              </a:r>
              <a:r>
                <a:rPr lang="en-GB" sz="2000" dirty="0"/>
                <a:t>’)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376862"/>
          </a:xfrm>
        </p:spPr>
        <p:txBody>
          <a:bodyPr/>
          <a:lstStyle/>
          <a:p>
            <a:pPr eaLnBrk="1" hangingPunct="1"/>
            <a:r>
              <a:rPr lang="en-GB" smtClean="0"/>
              <a:t>Parenthetical </a:t>
            </a:r>
            <a:r>
              <a:rPr lang="en-GB" i="1" smtClean="0"/>
              <a:t>if you will</a:t>
            </a:r>
            <a:r>
              <a:rPr lang="en-GB" smtClean="0"/>
              <a:t> arose directly from conditional sense ‘if you will do so’</a:t>
            </a:r>
          </a:p>
          <a:p>
            <a:pPr eaLnBrk="1" hangingPunct="1"/>
            <a:r>
              <a:rPr lang="en-GB" smtClean="0"/>
              <a:t>Meaning has morphed to act as a comment on linguistic form of words uttered</a:t>
            </a:r>
          </a:p>
          <a:p>
            <a:pPr eaLnBrk="1" hangingPunct="1"/>
            <a:r>
              <a:rPr lang="en-GB" smtClean="0"/>
              <a:t>Similarly, </a:t>
            </a:r>
            <a:r>
              <a:rPr lang="en-GB" i="1" smtClean="0"/>
              <a:t>if you like</a:t>
            </a:r>
            <a:r>
              <a:rPr lang="en-GB" smtClean="0"/>
              <a:t> may have arisen from ‘if you like the phrase’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                           </a:t>
            </a:r>
            <a:r>
              <a:rPr lang="en-GB" i="1" smtClean="0"/>
              <a:t>if you like </a:t>
            </a:r>
            <a:r>
              <a:rPr lang="en-GB" smtClean="0"/>
              <a:t>is standardized</a:t>
            </a:r>
          </a:p>
          <a:p>
            <a:pPr eaLnBrk="1" hangingPunct="1"/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>If you will </a:t>
            </a:r>
            <a:r>
              <a:rPr lang="en-GB" dirty="0" smtClean="0"/>
              <a:t>versus</a:t>
            </a:r>
            <a:r>
              <a:rPr lang="en-GB" i="1" dirty="0" smtClean="0">
                <a:sym typeface="Wingdings" pitchFamily="2" charset="2"/>
              </a:rPr>
              <a:t> if you like</a:t>
            </a:r>
            <a:endParaRPr lang="en-GB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34959" y="4289431"/>
            <a:ext cx="8215369" cy="1571636"/>
            <a:chOff x="0" y="214315"/>
            <a:chExt cx="7855046" cy="67392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214315"/>
              <a:ext cx="7786742" cy="6739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2897" y="247213"/>
              <a:ext cx="7822149" cy="6081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/>
                <a:t>“But why did he leave the half million to his son, in his will?” </a:t>
              </a:r>
            </a:p>
            <a:p>
              <a:pPr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/>
                <a:t>“</a:t>
              </a:r>
              <a:r>
                <a:rPr lang="en-GB" sz="2400" i="1" dirty="0"/>
                <a:t>Gaga</a:t>
              </a:r>
              <a:r>
                <a:rPr lang="en-GB" sz="2400" dirty="0"/>
                <a:t>, my dear </a:t>
              </a:r>
              <a:r>
                <a:rPr lang="en-GB" sz="2400" dirty="0" err="1"/>
                <a:t>Binkie</a:t>
              </a:r>
              <a:r>
                <a:rPr lang="en-GB" sz="2400" dirty="0"/>
                <a:t>. Just </a:t>
              </a:r>
              <a:r>
                <a:rPr lang="en-GB" sz="2400" i="1" dirty="0"/>
                <a:t>gaga</a:t>
              </a:r>
              <a:r>
                <a:rPr lang="en-GB" sz="2400" dirty="0"/>
                <a:t>. Senile, if you’d like it better.” (W J Locke, 1929)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2849554" y="5991225"/>
            <a:ext cx="500063" cy="42862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1"/>
          </p:nvPr>
        </p:nvSpPr>
        <p:spPr>
          <a:xfrm>
            <a:off x="468313" y="1279525"/>
            <a:ext cx="8115300" cy="3805238"/>
          </a:xfrm>
        </p:spPr>
        <p:txBody>
          <a:bodyPr/>
          <a:lstStyle/>
          <a:p>
            <a:pPr eaLnBrk="1" hangingPunct="1"/>
            <a:r>
              <a:rPr lang="en-GB" smtClean="0"/>
              <a:t>Other metalinguistic comments:</a:t>
            </a:r>
          </a:p>
          <a:p>
            <a:pPr lvl="1" eaLnBrk="1" hangingPunct="1"/>
            <a:r>
              <a:rPr lang="en-GB" smtClean="0"/>
              <a:t>so to speak </a:t>
            </a:r>
          </a:p>
          <a:p>
            <a:pPr lvl="1" eaLnBrk="1" hangingPunct="1">
              <a:buFont typeface="Verdana" pitchFamily="34" charset="0"/>
              <a:buNone/>
            </a:pPr>
            <a:endParaRPr lang="en-GB" smtClean="0"/>
          </a:p>
          <a:p>
            <a:pPr eaLnBrk="1" hangingPunct="1"/>
            <a:r>
              <a:rPr lang="en-GB" smtClean="0"/>
              <a:t>Does </a:t>
            </a:r>
            <a:r>
              <a:rPr lang="en-GB" i="1" smtClean="0"/>
              <a:t>if you like </a:t>
            </a:r>
            <a:r>
              <a:rPr lang="en-GB" smtClean="0"/>
              <a:t>serve the same function?</a:t>
            </a:r>
          </a:p>
          <a:p>
            <a:pPr eaLnBrk="1" hangingPunct="1"/>
            <a:r>
              <a:rPr lang="en-GB" smtClean="0"/>
              <a:t>Pullum (2003): </a:t>
            </a:r>
            <a:r>
              <a:rPr lang="en-GB" i="1" smtClean="0"/>
              <a:t>if you will </a:t>
            </a:r>
            <a:r>
              <a:rPr lang="en-GB" smtClean="0"/>
              <a:t>is an “old fogey” version of </a:t>
            </a:r>
            <a:r>
              <a:rPr lang="en-GB" i="1" smtClean="0"/>
              <a:t>like</a:t>
            </a:r>
          </a:p>
          <a:p>
            <a:pPr eaLnBrk="1" hangingPunct="1"/>
            <a:r>
              <a:rPr lang="en-GB" smtClean="0"/>
              <a:t>Andersen (2001): speaker distances himself from expression with </a:t>
            </a:r>
            <a:r>
              <a:rPr lang="en-GB" i="1" smtClean="0"/>
              <a:t>like</a:t>
            </a:r>
            <a:endParaRPr lang="en-GB" smtClean="0"/>
          </a:p>
          <a:p>
            <a:pPr eaLnBrk="1" hangingPunct="1"/>
            <a:r>
              <a:rPr lang="en-GB" smtClean="0"/>
              <a:t>Can use </a:t>
            </a:r>
            <a:r>
              <a:rPr lang="en-GB" i="1" smtClean="0"/>
              <a:t>if you will</a:t>
            </a:r>
            <a:r>
              <a:rPr lang="en-GB" smtClean="0"/>
              <a:t>,</a:t>
            </a:r>
            <a:r>
              <a:rPr lang="en-GB" i="1" smtClean="0"/>
              <a:t> if you like</a:t>
            </a:r>
            <a:r>
              <a:rPr lang="en-GB" smtClean="0"/>
              <a:t>, and </a:t>
            </a:r>
            <a:r>
              <a:rPr lang="en-GB" i="1" smtClean="0"/>
              <a:t>like </a:t>
            </a:r>
            <a:r>
              <a:rPr lang="en-GB" smtClean="0"/>
              <a:t>metalinguistically in same contexts but with difference in register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600" y="2667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</a:t>
            </a:r>
            <a:r>
              <a:rPr lang="en-GB" dirty="0" err="1" smtClean="0"/>
              <a:t>metalinguistic</a:t>
            </a:r>
            <a:r>
              <a:rPr lang="en-GB" dirty="0" smtClean="0"/>
              <a:t> phrases: </a:t>
            </a:r>
            <a:r>
              <a:rPr lang="en-GB" i="1" dirty="0" smtClean="0"/>
              <a:t>like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32138" y="1711325"/>
            <a:ext cx="2398712" cy="442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-230400">
              <a:buClr>
                <a:schemeClr val="accent1">
                  <a:lumMod val="75000"/>
                </a:schemeClr>
              </a:buClr>
              <a:buFont typeface="Verdana" pitchFamily="34" charset="0"/>
              <a:buChar char="◦"/>
              <a:defRPr/>
            </a:pPr>
            <a:r>
              <a:rPr lang="en-GB" sz="2300" dirty="0">
                <a:latin typeface="+mn-lt"/>
              </a:rPr>
              <a:t>to quote 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1724025"/>
            <a:ext cx="2398713" cy="442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-230400">
              <a:buClr>
                <a:schemeClr val="accent1">
                  <a:lumMod val="75000"/>
                </a:schemeClr>
              </a:buClr>
              <a:buFont typeface="Verdana" pitchFamily="34" charset="0"/>
              <a:buChar char="◦"/>
              <a:defRPr/>
            </a:pPr>
            <a:r>
              <a:rPr lang="en-GB" sz="2300" dirty="0">
                <a:latin typeface="+mn-lt"/>
              </a:rPr>
              <a:t>as X puts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75" y="2135188"/>
            <a:ext cx="2398713" cy="442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-230400">
              <a:buClr>
                <a:schemeClr val="accent1">
                  <a:lumMod val="75000"/>
                </a:schemeClr>
              </a:buClr>
              <a:buFont typeface="Verdana" pitchFamily="34" charset="0"/>
              <a:buChar char="◦"/>
              <a:defRPr/>
            </a:pPr>
            <a:r>
              <a:rPr lang="en-GB" sz="2300" dirty="0">
                <a:latin typeface="+mn-lt"/>
              </a:rPr>
              <a:t>as it were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7913" y="2135188"/>
            <a:ext cx="2398712" cy="442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-230400">
              <a:buClr>
                <a:schemeClr val="accent1">
                  <a:lumMod val="75000"/>
                </a:schemeClr>
              </a:buClr>
              <a:buFont typeface="Verdana" pitchFamily="34" charset="0"/>
              <a:buChar char="◦"/>
              <a:defRPr/>
            </a:pPr>
            <a:r>
              <a:rPr lang="en-GB" sz="2300" dirty="0">
                <a:latin typeface="+mn-lt"/>
              </a:rPr>
              <a:t>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162550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i="1" smtClean="0"/>
              <a:t>as it were </a:t>
            </a:r>
            <a:r>
              <a:rPr lang="en-GB" smtClean="0"/>
              <a:t>can be re-analysed as a conditional</a:t>
            </a:r>
          </a:p>
          <a:p>
            <a:pPr eaLnBrk="1" hangingPunct="1"/>
            <a:r>
              <a:rPr lang="en-GB" i="1" smtClean="0"/>
              <a:t>if you like / will</a:t>
            </a:r>
            <a:r>
              <a:rPr lang="en-GB" smtClean="0"/>
              <a:t> explicitly involves the hearer using ‘you’ (Brinton 2008)</a:t>
            </a:r>
          </a:p>
          <a:p>
            <a:pPr eaLnBrk="1" hangingPunct="1"/>
            <a:r>
              <a:rPr lang="en-GB" i="1" smtClean="0"/>
              <a:t>as it were </a:t>
            </a:r>
            <a:r>
              <a:rPr lang="en-GB" smtClean="0"/>
              <a:t>impersonalises speaker and hearer</a:t>
            </a:r>
          </a:p>
          <a:p>
            <a:pPr eaLnBrk="1" hangingPunct="1"/>
            <a:r>
              <a:rPr lang="en-GB" i="1" smtClean="0"/>
              <a:t>as it were </a:t>
            </a:r>
            <a:r>
              <a:rPr lang="en-GB" smtClean="0"/>
              <a:t>has a stronger force of negative politeness (cf. Brown &amp; Levinson 1987)</a:t>
            </a:r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</a:t>
            </a:r>
            <a:r>
              <a:rPr lang="en-GB" dirty="0" err="1" smtClean="0"/>
              <a:t>metalinguistic</a:t>
            </a:r>
            <a:r>
              <a:rPr lang="en-GB" dirty="0" smtClean="0"/>
              <a:t> phrases: </a:t>
            </a:r>
            <a:r>
              <a:rPr lang="en-GB" i="1" dirty="0" smtClean="0"/>
              <a:t>as it were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288" y="1484313"/>
            <a:ext cx="8072437" cy="17954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/>
              <a:t>OED</a:t>
            </a: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i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/>
              <a:t>as it were</a:t>
            </a:r>
            <a:r>
              <a:rPr lang="en-GB" dirty="0"/>
              <a:t>. (as a parenthetic phrase to indicate that a word or statement is perhaps not formally exact though practically right)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as if it were so,</a:t>
            </a:r>
            <a:r>
              <a:rPr lang="en-GB" b="1" dirty="0"/>
              <a:t> if one might so put it</a:t>
            </a:r>
            <a:r>
              <a:rPr lang="en-GB" dirty="0"/>
              <a:t>, in some sort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373687"/>
          </a:xfrm>
        </p:spPr>
        <p:txBody>
          <a:bodyPr/>
          <a:lstStyle/>
          <a:p>
            <a:pPr eaLnBrk="1" hangingPunct="1"/>
            <a:r>
              <a:rPr lang="en-GB" smtClean="0"/>
              <a:t>Part of a corpus-based project on how to classify conditionals</a:t>
            </a:r>
          </a:p>
          <a:p>
            <a:pPr eaLnBrk="1" hangingPunct="1"/>
            <a:r>
              <a:rPr lang="en-GB" smtClean="0"/>
              <a:t>Great British component of the International Corpus of English (ICE-GB)</a:t>
            </a:r>
          </a:p>
          <a:p>
            <a:pPr eaLnBrk="1" hangingPunct="1"/>
            <a:r>
              <a:rPr lang="en-GB" smtClean="0"/>
              <a:t>300 spoken conversations</a:t>
            </a:r>
          </a:p>
          <a:p>
            <a:pPr eaLnBrk="1" hangingPunct="1"/>
            <a:r>
              <a:rPr lang="en-GB" smtClean="0"/>
              <a:t>2000 words per conversation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explicitly invokes conditional marker </a:t>
            </a:r>
            <a:r>
              <a:rPr lang="en-GB" i="1" smtClean="0"/>
              <a:t>if</a:t>
            </a:r>
          </a:p>
          <a:p>
            <a:pPr eaLnBrk="1" hangingPunct="1"/>
            <a:r>
              <a:rPr lang="en-GB" smtClean="0"/>
              <a:t>By using </a:t>
            </a:r>
            <a:r>
              <a:rPr lang="en-GB" i="1" smtClean="0"/>
              <a:t>if</a:t>
            </a:r>
            <a:r>
              <a:rPr lang="en-GB" smtClean="0"/>
              <a:t>, the speaker hedges the use of the target phrase by reducing the situations where it is felicitously used</a:t>
            </a:r>
          </a:p>
          <a:p>
            <a:pPr eaLnBrk="1" hangingPunct="1"/>
            <a:r>
              <a:rPr lang="en-GB" i="1" smtClean="0"/>
              <a:t>as it were </a:t>
            </a:r>
            <a:r>
              <a:rPr lang="en-GB" smtClean="0"/>
              <a:t>does not invoke same sense of conditionality</a:t>
            </a:r>
            <a:endParaRPr lang="en-GB" i="1" smtClean="0"/>
          </a:p>
          <a:p>
            <a:pPr eaLnBrk="1" hangingPunct="1"/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>If you like </a:t>
            </a:r>
            <a:r>
              <a:rPr lang="en-GB" dirty="0" smtClean="0"/>
              <a:t>versus </a:t>
            </a:r>
            <a:r>
              <a:rPr lang="en-GB" i="1" dirty="0" smtClean="0"/>
              <a:t>as it were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ontent Placeholder 1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376863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i="1" smtClean="0"/>
              <a:t>like </a:t>
            </a:r>
            <a:r>
              <a:rPr lang="en-GB" smtClean="0"/>
              <a:t>signals the expression is not attributed to the speaker</a:t>
            </a:r>
          </a:p>
          <a:p>
            <a:pPr eaLnBrk="1" hangingPunct="1"/>
            <a:r>
              <a:rPr lang="en-GB" i="1" smtClean="0"/>
              <a:t>if you like</a:t>
            </a:r>
            <a:r>
              <a:rPr lang="en-GB" smtClean="0"/>
              <a:t> does not remove speaker’s attribution from target expression</a:t>
            </a:r>
          </a:p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explicitly calls for the hearer’s agreement that the expression is appropriate</a:t>
            </a:r>
          </a:p>
          <a:p>
            <a:pPr eaLnBrk="1" hangingPunct="1"/>
            <a:r>
              <a:rPr lang="en-GB" smtClean="0"/>
              <a:t>Unlike other metalinguistic phrases, </a:t>
            </a:r>
            <a:r>
              <a:rPr lang="en-GB" i="1" smtClean="0"/>
              <a:t>if you like </a:t>
            </a:r>
            <a:r>
              <a:rPr lang="en-GB" smtClean="0"/>
              <a:t>provides a condition on which the speaker is willing to use the phrase</a:t>
            </a:r>
          </a:p>
          <a:p>
            <a:pPr eaLnBrk="1" hangingPunct="1"/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 smtClean="0"/>
              <a:t>like </a:t>
            </a:r>
            <a:r>
              <a:rPr lang="en-GB" dirty="0" smtClean="0"/>
              <a:t>versus </a:t>
            </a:r>
            <a:r>
              <a:rPr lang="en-GB" i="1" dirty="0" smtClean="0"/>
              <a:t>if you like</a:t>
            </a:r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68313" y="1412875"/>
            <a:ext cx="8072437" cy="6969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/>
              <a:t>like </a:t>
            </a:r>
            <a:r>
              <a:rPr lang="en-GB" dirty="0"/>
              <a:t>highlights that the target expression is an “echoic use of a linguistic form without any specific attribution” (Andersen 2001)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Conditionality can arise in different ways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Utterance may be conditional in virtue of its logical form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‘What is said’ is conditional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‘What is said’ is not conditional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Utterance is not conditional in virtue its logical form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Utterance has conditional </a:t>
            </a:r>
            <a:r>
              <a:rPr lang="en-GB" i="1" smtClean="0"/>
              <a:t>implicature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Conditional constructions may be used to perform other speech acts</a:t>
            </a:r>
          </a:p>
          <a:p>
            <a:pPr eaLnBrk="1" hangingPunct="1"/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Conditional expressions versus conditional thoughts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/>
          <a:lstStyle/>
          <a:p>
            <a:pPr eaLnBrk="1" hangingPunct="1"/>
            <a:r>
              <a:rPr lang="en-GB" smtClean="0"/>
              <a:t>Direct conditionals: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Indirect conditionals: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463002" y="1054956"/>
            <a:ext cx="8180963" cy="208829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tIns="91440" bIns="91440" spcCol="1270" anchor="ctr"/>
          <a:lstStyle/>
          <a:p>
            <a:pPr defTabSz="10668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28596" y="3428998"/>
            <a:ext cx="8215369" cy="2714646"/>
            <a:chOff x="0" y="310590"/>
            <a:chExt cx="7855046" cy="591440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357283"/>
              <a:ext cx="7786742" cy="49805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2897" y="310590"/>
              <a:ext cx="7822149" cy="5914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/>
                <a:t>If you’re hungry, there’s food in the fridge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sym typeface="Wingdings" pitchFamily="2" charset="2"/>
                </a:rPr>
                <a:t>	+&gt; please help yourself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/>
                <a:t>If you wouldn’t mind, could you close the door?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/>
                <a:t>	+&gt; please close the door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/>
                <a:t>If that’s a real diamond, I’ll eat my hat!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/>
                <a:t>	+&gt; that’s not a real diamond</a:t>
              </a:r>
            </a:p>
          </p:txBody>
        </p:sp>
      </p:grpSp>
      <p:grpSp>
        <p:nvGrpSpPr>
          <p:cNvPr id="57350" name="Group 11"/>
          <p:cNvGrpSpPr>
            <a:grpSpLocks/>
          </p:cNvGrpSpPr>
          <p:nvPr/>
        </p:nvGrpSpPr>
        <p:grpSpPr bwMode="auto">
          <a:xfrm>
            <a:off x="357188" y="857250"/>
            <a:ext cx="8143875" cy="2571750"/>
            <a:chOff x="357158" y="857232"/>
            <a:chExt cx="8143932" cy="2571768"/>
          </a:xfrm>
        </p:grpSpPr>
        <p:sp>
          <p:nvSpPr>
            <p:cNvPr id="10" name="Rounded Rectangle 9"/>
            <p:cNvSpPr/>
            <p:nvPr/>
          </p:nvSpPr>
          <p:spPr>
            <a:xfrm>
              <a:off x="357158" y="857232"/>
              <a:ext cx="8143932" cy="2286014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357158" y="982646"/>
              <a:ext cx="8143932" cy="24463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>
                  <a:latin typeface="+mn-lt"/>
                  <a:cs typeface="+mn-cs"/>
                  <a:sym typeface="Wingdings" pitchFamily="2" charset="2"/>
                </a:rPr>
                <a:t>If you like it, it’s yours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+mn-lt"/>
                  <a:cs typeface="+mn-cs"/>
                  <a:sym typeface="Wingdings" pitchFamily="2" charset="2"/>
                </a:rPr>
                <a:t>	+&gt; you can have it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>
                  <a:latin typeface="+mn-lt"/>
                  <a:cs typeface="+mn-cs"/>
                  <a:sym typeface="Wingdings" pitchFamily="2" charset="2"/>
                </a:rPr>
                <a:t>If she takes the pill, she’ll get better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+mn-lt"/>
                  <a:cs typeface="+mn-cs"/>
                  <a:sym typeface="Wingdings" pitchFamily="2" charset="2"/>
                </a:rPr>
                <a:t>	+&gt; she should take the pill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GB" dirty="0">
                  <a:latin typeface="+mn-lt"/>
                  <a:cs typeface="+mn-cs"/>
                </a:rPr>
                <a:t>She’d be terribly offended if we didn’t come and pick her up </a:t>
              </a:r>
            </a:p>
            <a:p>
              <a:pPr marL="457200" indent="-457200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+mn-lt"/>
                  <a:cs typeface="+mn-cs"/>
                </a:rPr>
                <a:t>	+&gt; we should go and pick her up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ontent Placeholder 1"/>
          <p:cNvSpPr>
            <a:spLocks noGrp="1"/>
          </p:cNvSpPr>
          <p:nvPr>
            <p:ph idx="1"/>
          </p:nvPr>
        </p:nvSpPr>
        <p:spPr>
          <a:xfrm>
            <a:off x="395288" y="1196975"/>
            <a:ext cx="8424862" cy="5233988"/>
          </a:xfrm>
        </p:spPr>
        <p:txBody>
          <a:bodyPr/>
          <a:lstStyle/>
          <a:p>
            <a:pPr eaLnBrk="1" hangingPunct="1"/>
            <a:r>
              <a:rPr lang="en-GB" smtClean="0"/>
              <a:t>Main intended meaning may not be conditional</a:t>
            </a:r>
          </a:p>
          <a:p>
            <a:pPr eaLnBrk="1" hangingPunct="1"/>
            <a:r>
              <a:rPr lang="en-GB" smtClean="0"/>
              <a:t>Taking a radical contextualist approach, conditionality need not inform truth conditions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Can classify utterances based on pragmatic effects; </a:t>
            </a:r>
            <a:r>
              <a:rPr lang="en-GB" i="1" smtClean="0"/>
              <a:t>if you like </a:t>
            </a:r>
            <a:r>
              <a:rPr lang="en-GB" smtClean="0"/>
              <a:t>has same role as other metalinguistic </a:t>
            </a:r>
            <a:r>
              <a:rPr lang="en-GB" i="1" smtClean="0"/>
              <a:t>if</a:t>
            </a:r>
            <a:r>
              <a:rPr lang="en-GB" smtClean="0"/>
              <a:t>-clauses in a full phrase</a:t>
            </a:r>
          </a:p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differs from other metalinguistic phrases which do not use </a:t>
            </a:r>
            <a:r>
              <a:rPr lang="en-GB" i="1" smtClean="0"/>
              <a:t>if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i="1" smtClean="0"/>
          </a:p>
        </p:txBody>
      </p:sp>
      <p:pic>
        <p:nvPicPr>
          <p:cNvPr id="58370" name="Titl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4978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3250" y="2708275"/>
            <a:ext cx="8072438" cy="971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/>
              <a:t>Radical </a:t>
            </a:r>
            <a:r>
              <a:rPr lang="en-GB" i="1" dirty="0" err="1"/>
              <a:t>contextualism</a:t>
            </a:r>
            <a:r>
              <a:rPr lang="en-GB" dirty="0"/>
              <a:t>. Logical form may be enriched or even overridden to give speaker’s intended meaning (</a:t>
            </a:r>
            <a:r>
              <a:rPr lang="en-GB" dirty="0" err="1"/>
              <a:t>Jaszczolt</a:t>
            </a:r>
            <a:r>
              <a:rPr lang="en-GB" dirty="0"/>
              <a:t> 2010, Default Semantics)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1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has same role as other metalinguistic </a:t>
            </a:r>
            <a:r>
              <a:rPr lang="en-GB" i="1" smtClean="0"/>
              <a:t>if</a:t>
            </a:r>
            <a:r>
              <a:rPr lang="en-GB" smtClean="0"/>
              <a:t>-clauses in a full phrase</a:t>
            </a:r>
          </a:p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differs from metalinguistic phrases which don’t use </a:t>
            </a:r>
            <a:r>
              <a:rPr lang="en-GB" i="1" smtClean="0"/>
              <a:t>if</a:t>
            </a:r>
            <a:endParaRPr lang="en-GB" smtClean="0"/>
          </a:p>
          <a:p>
            <a:pPr lvl="1" eaLnBrk="1" hangingPunct="1"/>
            <a:r>
              <a:rPr lang="en-GB" i="1" smtClean="0"/>
              <a:t>if </a:t>
            </a:r>
            <a:r>
              <a:rPr lang="en-GB" smtClean="0"/>
              <a:t>directs hearer’s attention to relevant situations</a:t>
            </a:r>
          </a:p>
          <a:p>
            <a:pPr eaLnBrk="1" hangingPunct="1"/>
            <a:r>
              <a:rPr lang="en-GB" smtClean="0"/>
              <a:t>Can class </a:t>
            </a:r>
            <a:r>
              <a:rPr lang="en-GB" i="1" smtClean="0"/>
              <a:t>if you like </a:t>
            </a:r>
            <a:r>
              <a:rPr lang="en-GB" smtClean="0"/>
              <a:t>as conditional on the basis that the conditional form gives rise to relevant implicature via use of conditional marker </a:t>
            </a:r>
            <a:r>
              <a:rPr lang="en-GB" i="1" smtClean="0"/>
              <a:t>if</a:t>
            </a:r>
            <a:endParaRPr lang="en-GB" smtClean="0"/>
          </a:p>
          <a:p>
            <a:r>
              <a:rPr lang="en-GB" smtClean="0">
                <a:sym typeface="Wingdings" pitchFamily="2" charset="2"/>
              </a:rPr>
              <a:t>How do conditional constructions give rise to specific pragmatic implicatures?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762" y="122238"/>
            <a:ext cx="8229601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Summary and 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r>
              <a:rPr lang="en-GB" sz="1400" smtClean="0"/>
              <a:t>Andersen, G. 2001. </a:t>
            </a:r>
            <a:r>
              <a:rPr lang="en-GB" sz="1400" i="1" smtClean="0"/>
              <a:t>Pragmatic Markers and Sociolinguistic Variation: A Relevance-Theoretic Approach to the Language of Adolescents. </a:t>
            </a:r>
            <a:r>
              <a:rPr lang="en-GB" sz="1400" smtClean="0"/>
              <a:t>Amsterdam, Philadelphia: John Benjamins Publishing Company.</a:t>
            </a:r>
          </a:p>
          <a:p>
            <a:r>
              <a:rPr lang="en-GB" sz="1400" smtClean="0"/>
              <a:t>Bach, K. 1995. ‘Standardization vs. conventionalization’. </a:t>
            </a:r>
            <a:r>
              <a:rPr lang="en-GB" sz="1400" i="1" smtClean="0"/>
              <a:t>Linguistics and Philosophy </a:t>
            </a:r>
            <a:r>
              <a:rPr lang="en-GB" sz="1400" smtClean="0"/>
              <a:t>18 (6), 677–686.</a:t>
            </a:r>
          </a:p>
          <a:p>
            <a:r>
              <a:rPr lang="en-GB" sz="1400" smtClean="0"/>
              <a:t>Brinton, L. J. 2008. </a:t>
            </a:r>
            <a:r>
              <a:rPr lang="en-GB" sz="1400" i="1" smtClean="0"/>
              <a:t>The Comment Clause in English: Syntactic Origins and Pragmatic Development. </a:t>
            </a:r>
            <a:r>
              <a:rPr lang="en-GB" sz="1400" smtClean="0"/>
              <a:t>1st ed. New York: Cambridge University Press.</a:t>
            </a:r>
          </a:p>
          <a:p>
            <a:r>
              <a:rPr lang="en-GB" sz="1400" smtClean="0"/>
              <a:t>Brown, P. &amp; S. C. Levinson. 1987. </a:t>
            </a:r>
            <a:r>
              <a:rPr lang="en-GB" sz="1400" i="1" smtClean="0"/>
              <a:t>Politeness: Some universals in language usage. </a:t>
            </a:r>
            <a:r>
              <a:rPr lang="en-GB" sz="1400" smtClean="0"/>
              <a:t>Cambridge: Cambridge University Press.</a:t>
            </a:r>
          </a:p>
          <a:p>
            <a:r>
              <a:rPr lang="en-GB" sz="1400" smtClean="0"/>
              <a:t>Chen, G. 1996. ‘The degrammaticalization of addressee-satisfaction conditionals in Early Modern English’. In </a:t>
            </a:r>
            <a:r>
              <a:rPr lang="en-GB" sz="1400" i="1" smtClean="0"/>
              <a:t>Advances in English historical linguistics, Trends in linguistics: Studies and monographs</a:t>
            </a:r>
            <a:r>
              <a:rPr lang="en-GB" sz="1400" smtClean="0"/>
              <a:t> 112, eds. J. Fisiak &amp; M. Krygier. Berlin, New York: Mouton de Gruyter, pp. 23–32.</a:t>
            </a:r>
          </a:p>
          <a:p>
            <a:r>
              <a:rPr lang="en-GB" sz="1400" smtClean="0"/>
              <a:t>Declerck, R. &amp; S. Reed. 2001. </a:t>
            </a:r>
            <a:r>
              <a:rPr lang="en-GB" sz="1400" i="1" smtClean="0"/>
              <a:t>Conditionals: a comprehensive empirical analysis. </a:t>
            </a:r>
            <a:r>
              <a:rPr lang="en-GB" sz="1400" smtClean="0"/>
              <a:t>Walter de Gruyter.</a:t>
            </a:r>
          </a:p>
          <a:p>
            <a:r>
              <a:rPr lang="en-GB" sz="1400" smtClean="0"/>
              <a:t>Pullum, G. K. 2003. ‘Language Log: It’s like, so unfair’. Available at: http://itre.cis.upenn.edu/~myl/languagelog/archives/000138.html [Accessed March 13, 2012].</a:t>
            </a:r>
          </a:p>
          <a:p>
            <a:r>
              <a:rPr lang="en-GB" sz="1400" smtClean="0"/>
              <a:t>Quirk, R., S. Greenbaum, G. Leech &amp; J. Svartvik. 1985. </a:t>
            </a:r>
            <a:r>
              <a:rPr lang="en-GB" sz="1400" i="1" smtClean="0"/>
              <a:t>A Comprehensive grammar of the English language</a:t>
            </a:r>
            <a:r>
              <a:rPr lang="en-GB" sz="1400" smtClean="0"/>
              <a:t>. London, New York: Longman.</a:t>
            </a:r>
          </a:p>
          <a:p>
            <a:endParaRPr lang="en-GB" sz="1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61442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GB" smtClean="0"/>
              <a:t>chme2@cam.ac.uk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525962"/>
          </a:xfrm>
        </p:spPr>
        <p:txBody>
          <a:bodyPr/>
          <a:lstStyle/>
          <a:p>
            <a:pPr eaLnBrk="1" hangingPunct="1"/>
            <a:r>
              <a:rPr lang="en-GB" i="1" smtClean="0"/>
              <a:t>If you like </a:t>
            </a:r>
            <a:r>
              <a:rPr lang="en-GB" smtClean="0"/>
              <a:t>provides an overt condition for a main clause assertion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There is no obvious conditional relationship between the </a:t>
            </a:r>
            <a:r>
              <a:rPr lang="en-GB" i="1" smtClean="0"/>
              <a:t>if</a:t>
            </a:r>
            <a:r>
              <a:rPr lang="en-GB" smtClean="0"/>
              <a:t>-clause and the main clause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       Is </a:t>
            </a:r>
            <a:r>
              <a:rPr lang="en-GB" i="1" smtClean="0"/>
              <a:t>if you like </a:t>
            </a:r>
            <a:r>
              <a:rPr lang="en-GB" smtClean="0"/>
              <a:t>conditional?</a:t>
            </a:r>
          </a:p>
          <a:p>
            <a:endParaRPr lang="en-GB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i="1" dirty="0" smtClean="0"/>
              <a:t>If you like</a:t>
            </a:r>
            <a:endParaRPr lang="en-GB" i="1" dirty="0"/>
          </a:p>
        </p:txBody>
      </p:sp>
      <p:graphicFrame>
        <p:nvGraphicFramePr>
          <p:cNvPr id="4" name="Diagram 11"/>
          <p:cNvGraphicFramePr/>
          <p:nvPr/>
        </p:nvGraphicFramePr>
        <p:xfrm>
          <a:off x="538135" y="3924303"/>
          <a:ext cx="7786742" cy="66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38135" y="1849426"/>
          <a:ext cx="7786742" cy="928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ight Arrow 6"/>
          <p:cNvSpPr/>
          <p:nvPr/>
        </p:nvSpPr>
        <p:spPr>
          <a:xfrm>
            <a:off x="692123" y="5273691"/>
            <a:ext cx="500062" cy="42862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>
                <a:effectLst/>
              </a:rPr>
              <a:t>Overview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Pragmatic function of </a:t>
            </a:r>
            <a:r>
              <a:rPr lang="en-GB" i="1" smtClean="0"/>
              <a:t>if you like</a:t>
            </a:r>
          </a:p>
          <a:p>
            <a:pPr eaLnBrk="1" hangingPunct="1"/>
            <a:r>
              <a:rPr lang="en-GB" smtClean="0"/>
              <a:t>What is a conditional?</a:t>
            </a:r>
          </a:p>
          <a:p>
            <a:pPr eaLnBrk="1" hangingPunct="1"/>
            <a:r>
              <a:rPr lang="en-GB" smtClean="0"/>
              <a:t>Historical development of </a:t>
            </a:r>
            <a:r>
              <a:rPr lang="en-GB" i="1" smtClean="0"/>
              <a:t>if you like</a:t>
            </a:r>
          </a:p>
          <a:p>
            <a:pPr eaLnBrk="1" hangingPunct="1"/>
            <a:r>
              <a:rPr lang="en-GB" smtClean="0"/>
              <a:t>Other metalinguistic markers</a:t>
            </a:r>
          </a:p>
          <a:p>
            <a:pPr eaLnBrk="1" hangingPunct="1"/>
            <a:r>
              <a:rPr lang="en-GB" smtClean="0"/>
              <a:t>Semantic framework</a:t>
            </a:r>
          </a:p>
          <a:p>
            <a:pPr eaLnBrk="1" hangingPunct="1"/>
            <a:r>
              <a:rPr lang="en-GB" smtClean="0"/>
              <a:t>Summary and conclusion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Uses and function of </a:t>
            </a:r>
            <a:r>
              <a:rPr lang="en-GB" i="1" dirty="0" smtClean="0"/>
              <a:t>if you like</a:t>
            </a:r>
            <a:endParaRPr lang="en-GB" dirty="0"/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  <a:p>
            <a:pPr>
              <a:buFont typeface="Wingdings 3" pitchFamily="18" charset="2"/>
              <a:buNone/>
            </a:pPr>
            <a:r>
              <a:rPr lang="en-GB" i="1" smtClean="0"/>
              <a:t>If you like</a:t>
            </a:r>
            <a:r>
              <a:rPr lang="en-GB" smtClean="0"/>
              <a:t>…</a:t>
            </a:r>
          </a:p>
          <a:p>
            <a:r>
              <a:rPr lang="en-GB" smtClean="0"/>
              <a:t>invites the hearer to put some aspect of communication into focus</a:t>
            </a:r>
          </a:p>
          <a:p>
            <a:r>
              <a:rPr lang="en-GB" smtClean="0"/>
              <a:t>is a parenthetical remark on some aspect of the main clause </a:t>
            </a:r>
          </a:p>
          <a:p>
            <a:r>
              <a:rPr lang="en-GB" smtClean="0"/>
              <a:t>has the function of a metalinguistic comment</a:t>
            </a:r>
          </a:p>
          <a:p>
            <a:endParaRPr lang="en-GB" smtClean="0"/>
          </a:p>
          <a:p>
            <a:endParaRPr lang="en-GB" i="1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80217" y="1513096"/>
            <a:ext cx="7786742" cy="663357"/>
            <a:chOff x="0" y="195"/>
            <a:chExt cx="7786742" cy="663358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195"/>
              <a:ext cx="7786742" cy="66335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2382" y="32577"/>
              <a:ext cx="7721978" cy="5985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/>
                <a:t>So I went in with a bone of complaint, if you like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68313" y="5303838"/>
            <a:ext cx="8207375" cy="6969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i="1" dirty="0" err="1">
                <a:solidFill>
                  <a:srgbClr val="000000"/>
                </a:solidFill>
                <a:cs typeface="Arial" charset="0"/>
              </a:rPr>
              <a:t>metalinguistic</a:t>
            </a:r>
            <a:r>
              <a:rPr lang="en-GB" dirty="0">
                <a:solidFill>
                  <a:srgbClr val="000000"/>
                </a:solidFill>
                <a:cs typeface="Arial" charset="0"/>
              </a:rPr>
              <a:t>. Concerning formal linguistic characteristics rather than propositional content, e.g. form, pronunciation, choice of words</a:t>
            </a:r>
            <a:endParaRPr lang="en-GB" i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Metalinguistic uses of </a:t>
            </a:r>
            <a:r>
              <a:rPr lang="en-GB" i="1" smtClean="0"/>
              <a:t>if you like</a:t>
            </a:r>
          </a:p>
          <a:p>
            <a:pPr lvl="1"/>
            <a:r>
              <a:rPr lang="en-GB" smtClean="0"/>
              <a:t>metaphors</a:t>
            </a:r>
          </a:p>
          <a:p>
            <a:pPr lvl="1"/>
            <a:r>
              <a:rPr lang="en-GB" smtClean="0"/>
              <a:t>figures of speech</a:t>
            </a:r>
          </a:p>
          <a:p>
            <a:pPr lvl="1"/>
            <a:r>
              <a:rPr lang="en-GB" smtClean="0"/>
              <a:t>searching for the correct formulation of a word</a:t>
            </a:r>
          </a:p>
          <a:p>
            <a:pPr lvl="1"/>
            <a:r>
              <a:rPr lang="en-GB" smtClean="0"/>
              <a:t>qualifying foreign or ‘fancy’ words</a:t>
            </a:r>
          </a:p>
          <a:p>
            <a:pPr lvl="1"/>
            <a:r>
              <a:rPr lang="en-GB" smtClean="0"/>
              <a:t>denoting the speaker is not familiar/comfortable with a word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When is </a:t>
            </a:r>
            <a:r>
              <a:rPr lang="en-GB" i="1" dirty="0" smtClean="0"/>
              <a:t>if you like </a:t>
            </a:r>
            <a:r>
              <a:rPr lang="en-GB" dirty="0" smtClean="0"/>
              <a:t>used?</a:t>
            </a:r>
            <a:endParaRPr lang="en-GB" dirty="0"/>
          </a:p>
        </p:txBody>
      </p:sp>
      <p:graphicFrame>
        <p:nvGraphicFramePr>
          <p:cNvPr id="7" name="Diagram 11"/>
          <p:cNvGraphicFramePr/>
          <p:nvPr/>
        </p:nvGraphicFramePr>
        <p:xfrm>
          <a:off x="611160" y="4351370"/>
          <a:ext cx="7786742" cy="66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11"/>
          <p:cNvGraphicFramePr/>
          <p:nvPr/>
        </p:nvGraphicFramePr>
        <p:xfrm>
          <a:off x="647672" y="5184812"/>
          <a:ext cx="7786742" cy="66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What is a conditional?</a:t>
            </a:r>
            <a:endParaRPr lang="en-GB" dirty="0"/>
          </a:p>
        </p:txBody>
      </p:sp>
      <p:sp>
        <p:nvSpPr>
          <p:cNvPr id="2969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GB" smtClean="0"/>
              <a:t>2 roles of antecedent:</a:t>
            </a:r>
          </a:p>
          <a:p>
            <a:r>
              <a:rPr lang="en-GB" smtClean="0"/>
              <a:t>denotes remoteness from actual world</a:t>
            </a:r>
          </a:p>
          <a:p>
            <a:pPr lvl="1"/>
            <a:r>
              <a:rPr lang="en-GB" smtClean="0"/>
              <a:t>shows speaker is not committed to its truth</a:t>
            </a:r>
          </a:p>
          <a:p>
            <a:r>
              <a:rPr lang="en-GB" smtClean="0"/>
              <a:t>is a supposition</a:t>
            </a:r>
          </a:p>
          <a:p>
            <a:pPr lvl="1"/>
            <a:r>
              <a:rPr lang="en-GB" smtClean="0"/>
              <a:t>restricts situations in which main clause holds</a:t>
            </a:r>
          </a:p>
          <a:p>
            <a:endParaRPr lang="en-GB" sz="1800" smtClean="0"/>
          </a:p>
          <a:p>
            <a:pPr>
              <a:buFont typeface="Wingdings 3" pitchFamily="18" charset="2"/>
              <a:buNone/>
            </a:pPr>
            <a:r>
              <a:rPr lang="en-GB" smtClean="0"/>
              <a:t>2 main types of conditional (Quirk et al 1985):</a:t>
            </a:r>
          </a:p>
          <a:p>
            <a:r>
              <a:rPr lang="en-GB" smtClean="0"/>
              <a:t>Direct conditionals</a:t>
            </a:r>
          </a:p>
          <a:p>
            <a:pPr lvl="1"/>
            <a:r>
              <a:rPr lang="en-GB" smtClean="0"/>
              <a:t>consequent is conditional on antecedent</a:t>
            </a:r>
          </a:p>
          <a:p>
            <a:r>
              <a:rPr lang="en-GB" smtClean="0"/>
              <a:t>Indirect conditionals</a:t>
            </a:r>
          </a:p>
          <a:p>
            <a:pPr lvl="1"/>
            <a:r>
              <a:rPr lang="en-GB" smtClean="0"/>
              <a:t>consequent is not conditional on antecedent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Direct conditionals: antecedent refers to situations where the consequent is </a:t>
            </a:r>
            <a:r>
              <a:rPr lang="en-GB" i="1" smtClean="0"/>
              <a:t>true</a:t>
            </a:r>
          </a:p>
          <a:p>
            <a:r>
              <a:rPr lang="en-GB" smtClean="0"/>
              <a:t>Indirect conditionals: antecedent refers to situations where the consequent is </a:t>
            </a:r>
            <a:r>
              <a:rPr lang="en-GB" i="1" smtClean="0"/>
              <a:t>felicitously used</a:t>
            </a:r>
          </a:p>
          <a:p>
            <a:endParaRPr lang="en-GB" i="1" smtClean="0"/>
          </a:p>
          <a:p>
            <a:endParaRPr lang="en-GB" i="1" smtClean="0"/>
          </a:p>
          <a:p>
            <a:endParaRPr lang="en-GB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Indirect conditionals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77043" y="4179075"/>
            <a:ext cx="7786742" cy="673920"/>
            <a:chOff x="0" y="214315"/>
            <a:chExt cx="7786742" cy="67392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214315"/>
              <a:ext cx="7786742" cy="6739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2898" y="247213"/>
              <a:ext cx="7720946" cy="6081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tIns="91440" bIns="914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/>
                <a:t>If you’re hungry, there are biscuits on the counter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>
          <a:xfrm>
            <a:off x="428625" y="1196975"/>
            <a:ext cx="8229600" cy="5357813"/>
          </a:xfrm>
        </p:spPr>
        <p:txBody>
          <a:bodyPr/>
          <a:lstStyle/>
          <a:p>
            <a:pPr marL="623888" indent="-514350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smtClean="0"/>
              <a:t>	</a:t>
            </a:r>
          </a:p>
          <a:p>
            <a:pPr marL="623888" indent="-514350" eaLnBrk="1" hangingPunct="1">
              <a:lnSpc>
                <a:spcPct val="90000"/>
              </a:lnSpc>
            </a:pPr>
            <a:endParaRPr lang="en-GB" i="1" smtClean="0"/>
          </a:p>
          <a:p>
            <a:pPr marL="623888" indent="-514350" eaLnBrk="1" hangingPunct="1">
              <a:lnSpc>
                <a:spcPct val="90000"/>
              </a:lnSpc>
            </a:pPr>
            <a:r>
              <a:rPr lang="en-GB" smtClean="0"/>
              <a:t>Same function as </a:t>
            </a:r>
            <a:r>
              <a:rPr lang="en-GB" i="1" smtClean="0"/>
              <a:t>if you like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Pulls a specific word/expression into metalinguistic focus</a:t>
            </a:r>
          </a:p>
          <a:p>
            <a:pPr marL="623888" indent="-514350" eaLnBrk="1" hangingPunct="1">
              <a:lnSpc>
                <a:spcPct val="90000"/>
              </a:lnSpc>
            </a:pPr>
            <a:r>
              <a:rPr lang="en-GB" i="1" smtClean="0"/>
              <a:t>If</a:t>
            </a:r>
            <a:r>
              <a:rPr lang="en-GB" smtClean="0"/>
              <a:t> satisfies criteria for introducing a conditional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mtClean="0"/>
              <a:t>invokes the hearer’s agreement or opinion</a:t>
            </a:r>
            <a:endParaRPr lang="en-GB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GB" smtClean="0"/>
              <a:t>supplies a condition on which the expression is felicitously used</a:t>
            </a:r>
          </a:p>
          <a:p>
            <a:pPr marL="623888" indent="-514350" eaLnBrk="1" hangingPunct="1">
              <a:lnSpc>
                <a:spcPct val="90000"/>
              </a:lnSpc>
            </a:pPr>
            <a:r>
              <a:rPr lang="en-GB" smtClean="0"/>
              <a:t>Can </a:t>
            </a:r>
            <a:r>
              <a:rPr lang="en-GB" i="1" smtClean="0"/>
              <a:t>if you like</a:t>
            </a:r>
            <a:r>
              <a:rPr lang="en-GB" smtClean="0"/>
              <a:t> be analogously interpreted as an indirect conditional?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If that’s the right word…</a:t>
            </a:r>
            <a:endParaRPr lang="en-GB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568298" y="988997"/>
          <a:ext cx="7786742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1378</Words>
  <Application>Microsoft Office PowerPoint</Application>
  <PresentationFormat>On-screen Show (4:3)</PresentationFormat>
  <Paragraphs>202</Paragraphs>
  <Slides>27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University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expressions: the case of metalinguistic  if you like</dc:title>
  <dc:creator>PWF Network</dc:creator>
  <cp:lastModifiedBy>Chi-Hé</cp:lastModifiedBy>
  <cp:revision>129</cp:revision>
  <dcterms:created xsi:type="dcterms:W3CDTF">2012-10-12T12:34:55Z</dcterms:created>
  <dcterms:modified xsi:type="dcterms:W3CDTF">2013-07-28T15:42:35Z</dcterms:modified>
</cp:coreProperties>
</file>